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63" r:id="rId8"/>
    <p:sldId id="262"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8931D-6359-7D78-2C59-16DA5560241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AC5D98D-D338-B638-C091-3ACAC89CF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3F3A437-48FD-B248-77AF-2E5ACF92BFE7}"/>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6D2CEC85-97B9-F02F-B594-E3B17009BB3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B08043-0699-1CF6-BC55-93AE99501DDC}"/>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3125796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288F4-F9D0-71D8-9A99-77D2AA618A3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19697F6-778E-DFB6-1562-A13F3D37F52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16BE9CD-D794-9E33-1FC7-945C9D5E78EF}"/>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DE291681-6C95-ED0B-87EA-28928AFDEA8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2883F3-FB8A-FE07-E27F-70CB7D3490C6}"/>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259505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C65FAA-9A25-526A-484F-85381850849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C4247D0-B72D-32E6-B95F-62D7C6AFE2D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88F0B5D-8443-7CC7-4382-F64F82A523ED}"/>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57E0BB34-5A9E-6D56-78D5-006AC9394B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27D509-5622-7190-4E90-FFFCE1265B70}"/>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334849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4BE65-A795-BAEA-C43A-DA53D5A569F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F8C477C-15FF-6812-4BC4-722EC7445A1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8EFB0E3-4EFC-E9E9-C314-4FDD1F5A2EE1}"/>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07C71DB2-3B39-0FC3-890C-2404A3EC1A8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E4D47B6-3A83-D5A2-D735-7E4520ED2FCD}"/>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262214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A6CB1-0A23-9921-59BF-D7BF55D4DC0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B967872-693E-77C1-226E-DD8239CC3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63630CF-DE59-5BA8-8960-FD65603F80E7}"/>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0E7D0AD1-94FE-1A99-C5FF-05B4124D12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91D7F8B-4A91-29BE-8739-F6D725629B19}"/>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278248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BF836-EAF4-76C7-D7AB-69BBD5DADD8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6E40C11-2505-DD62-4045-56755EFCFC4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8024D92-F860-9A26-F0CD-542B145AF12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C916FE4-48E4-5651-81AF-56E4BE6E2E73}"/>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6" name="页脚占位符 5">
            <a:extLst>
              <a:ext uri="{FF2B5EF4-FFF2-40B4-BE49-F238E27FC236}">
                <a16:creationId xmlns:a16="http://schemas.microsoft.com/office/drawing/2014/main" id="{BF2DD67B-F574-B517-2B9E-5C13A54768D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F411591-8AA3-D607-BAED-DD4BAD9C0F1F}"/>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8579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A3426-52C9-0C97-C208-4ED111A12C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6B75D25-2EDD-0FF4-3F0E-6E6864117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3196FBB-551C-9F6C-D89F-40DA5CE8FB8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1393A39-23A6-AA7A-89E4-B8532E64B8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F3CC6BA-509D-A9EC-A3EB-00BF3483330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4CB1C16-5BDC-E209-6090-3E0C09630FB4}"/>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8" name="页脚占位符 7">
            <a:extLst>
              <a:ext uri="{FF2B5EF4-FFF2-40B4-BE49-F238E27FC236}">
                <a16:creationId xmlns:a16="http://schemas.microsoft.com/office/drawing/2014/main" id="{01413EE8-A535-0DBE-F7FA-B899BEACDEF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5C27628-2698-7FAD-366B-DEF97D7415A4}"/>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375618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75BC7-82B6-76C3-3800-846EFA7F12D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DB2FC92-6251-154E-759B-6FFC76874361}"/>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4" name="页脚占位符 3">
            <a:extLst>
              <a:ext uri="{FF2B5EF4-FFF2-40B4-BE49-F238E27FC236}">
                <a16:creationId xmlns:a16="http://schemas.microsoft.com/office/drawing/2014/main" id="{F60FA82A-F175-76BE-9607-9F19D3B36B8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CF2D232-9DFE-08FD-05E2-4D6A922C70A9}"/>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1542477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187CF2-DB0B-28F3-8C95-B660C00FC1C0}"/>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3" name="页脚占位符 2">
            <a:extLst>
              <a:ext uri="{FF2B5EF4-FFF2-40B4-BE49-F238E27FC236}">
                <a16:creationId xmlns:a16="http://schemas.microsoft.com/office/drawing/2014/main" id="{DDFB548D-E08E-D1B7-B8FB-B408329E809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31F7BBE-8689-FB80-1772-338979B9951F}"/>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3033668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89A03-11A9-ACFD-02E7-8CCAE50B594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2573613-6E9E-5658-9F20-9CC00EA822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70C138A-45A3-C41C-F397-CF0B05FEB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C9B5127-B066-0E0A-4EC8-440B9A8606AB}"/>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6" name="页脚占位符 5">
            <a:extLst>
              <a:ext uri="{FF2B5EF4-FFF2-40B4-BE49-F238E27FC236}">
                <a16:creationId xmlns:a16="http://schemas.microsoft.com/office/drawing/2014/main" id="{ABE2D1A4-B704-3D8C-7E70-DC3DCFE86E0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82CC51-F916-8072-F738-93270ABF391D}"/>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172665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FD71E-9919-7C1B-7E17-65333939BF1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F745FB8-DAC2-9572-2F34-7D7D2820E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B95FCDB-BF62-2B33-579A-37B63EFC1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200AE50-7EBF-5291-0376-C95A19E9EF69}"/>
              </a:ext>
            </a:extLst>
          </p:cNvPr>
          <p:cNvSpPr>
            <a:spLocks noGrp="1"/>
          </p:cNvSpPr>
          <p:nvPr>
            <p:ph type="dt" sz="half" idx="10"/>
          </p:nvPr>
        </p:nvSpPr>
        <p:spPr/>
        <p:txBody>
          <a:bodyPr/>
          <a:lstStyle/>
          <a:p>
            <a:fld id="{DE080D51-1FFE-DC45-873F-0031AD25F441}" type="datetimeFigureOut">
              <a:rPr kumimoji="1" lang="zh-CN" altLang="en-US" smtClean="0"/>
              <a:t>2025/5/11</a:t>
            </a:fld>
            <a:endParaRPr kumimoji="1" lang="zh-CN" altLang="en-US"/>
          </a:p>
        </p:txBody>
      </p:sp>
      <p:sp>
        <p:nvSpPr>
          <p:cNvPr id="6" name="页脚占位符 5">
            <a:extLst>
              <a:ext uri="{FF2B5EF4-FFF2-40B4-BE49-F238E27FC236}">
                <a16:creationId xmlns:a16="http://schemas.microsoft.com/office/drawing/2014/main" id="{A26AF536-4C85-FB5D-B69C-6FADE7A16CF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1226D40-5E3A-8990-9B62-92B3DE3856D8}"/>
              </a:ext>
            </a:extLst>
          </p:cNvPr>
          <p:cNvSpPr>
            <a:spLocks noGrp="1"/>
          </p:cNvSpPr>
          <p:nvPr>
            <p:ph type="sldNum" sz="quarter" idx="12"/>
          </p:nvPr>
        </p:nvSpPr>
        <p:spPr/>
        <p:txBody>
          <a:body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4084811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F197037-CD4F-E19F-65A7-AB273340C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EF73F98-2BE2-6EDB-3283-5AAFCA185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0CF8512-E8E7-FD46-E730-1F448B30C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80D51-1FFE-DC45-873F-0031AD25F441}" type="datetimeFigureOut">
              <a:rPr kumimoji="1" lang="zh-CN" altLang="en-US" smtClean="0"/>
              <a:t>2025/5/11</a:t>
            </a:fld>
            <a:endParaRPr kumimoji="1" lang="zh-CN" altLang="en-US"/>
          </a:p>
        </p:txBody>
      </p:sp>
      <p:sp>
        <p:nvSpPr>
          <p:cNvPr id="5" name="页脚占位符 4">
            <a:extLst>
              <a:ext uri="{FF2B5EF4-FFF2-40B4-BE49-F238E27FC236}">
                <a16:creationId xmlns:a16="http://schemas.microsoft.com/office/drawing/2014/main" id="{7E1D24D4-FB88-8378-B02D-CDB13C115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557B3A9-95AA-AB86-4272-7D8319C46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796CE-C6C9-654A-9D37-35A307DE586F}" type="slidenum">
              <a:rPr kumimoji="1" lang="zh-CN" altLang="en-US" smtClean="0"/>
              <a:t>‹#›</a:t>
            </a:fld>
            <a:endParaRPr kumimoji="1" lang="zh-CN" altLang="en-US"/>
          </a:p>
        </p:txBody>
      </p:sp>
    </p:spTree>
    <p:extLst>
      <p:ext uri="{BB962C8B-B14F-4D97-AF65-F5344CB8AC3E}">
        <p14:creationId xmlns:p14="http://schemas.microsoft.com/office/powerpoint/2010/main" val="4237590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897FF-DD4D-782C-3B1D-618FCB952DCB}"/>
              </a:ext>
            </a:extLst>
          </p:cNvPr>
          <p:cNvSpPr>
            <a:spLocks noGrp="1"/>
          </p:cNvSpPr>
          <p:nvPr>
            <p:ph type="ctrTitle"/>
          </p:nvPr>
        </p:nvSpPr>
        <p:spPr/>
        <p:txBody>
          <a:bodyPr/>
          <a:lstStyle/>
          <a:p>
            <a:r>
              <a:rPr kumimoji="1" lang="en-US" altLang="zh-CN" dirty="0" err="1"/>
              <a:t>LibraryProject</a:t>
            </a:r>
            <a:endParaRPr kumimoji="1" lang="zh-CN" altLang="en-US" dirty="0"/>
          </a:p>
        </p:txBody>
      </p:sp>
      <p:sp>
        <p:nvSpPr>
          <p:cNvPr id="3" name="副标题 2">
            <a:extLst>
              <a:ext uri="{FF2B5EF4-FFF2-40B4-BE49-F238E27FC236}">
                <a16:creationId xmlns:a16="http://schemas.microsoft.com/office/drawing/2014/main" id="{87B14E97-7DB6-A96B-7AAF-A4329180B55F}"/>
              </a:ext>
            </a:extLst>
          </p:cNvPr>
          <p:cNvSpPr>
            <a:spLocks noGrp="1"/>
          </p:cNvSpPr>
          <p:nvPr>
            <p:ph type="subTitle" idx="1"/>
          </p:nvPr>
        </p:nvSpPr>
        <p:spPr/>
        <p:txBody>
          <a:bodyPr/>
          <a:lstStyle/>
          <a:p>
            <a:r>
              <a:rPr kumimoji="1" lang="en-US" altLang="zh-CN" dirty="0"/>
              <a:t>By : </a:t>
            </a:r>
            <a:r>
              <a:rPr kumimoji="1" lang="en-US" altLang="zh-CN" dirty="0" err="1"/>
              <a:t>Yixin</a:t>
            </a:r>
            <a:r>
              <a:rPr kumimoji="1" lang="en-US" altLang="zh-CN" dirty="0"/>
              <a:t> Liu</a:t>
            </a:r>
          </a:p>
          <a:p>
            <a:r>
              <a:rPr kumimoji="1" lang="en-US" altLang="zh-CN" dirty="0"/>
              <a:t>Course : </a:t>
            </a:r>
            <a:r>
              <a:rPr lang="en-CA" altLang="zh-CN" i="0" dirty="0">
                <a:effectLst/>
              </a:rPr>
              <a:t>420-SF2-RE DATA STRUCTURES AND OBJECT ORIENTED PROGRAMMING</a:t>
            </a:r>
            <a:endParaRPr kumimoji="1" lang="zh-CN" altLang="en-US" dirty="0"/>
          </a:p>
        </p:txBody>
      </p:sp>
    </p:spTree>
    <p:extLst>
      <p:ext uri="{BB962C8B-B14F-4D97-AF65-F5344CB8AC3E}">
        <p14:creationId xmlns:p14="http://schemas.microsoft.com/office/powerpoint/2010/main" val="202841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068F7-36F7-6A55-7474-0CA70D160FD3}"/>
              </a:ext>
            </a:extLst>
          </p:cNvPr>
          <p:cNvSpPr>
            <a:spLocks noGrp="1"/>
          </p:cNvSpPr>
          <p:nvPr>
            <p:ph type="title"/>
          </p:nvPr>
        </p:nvSpPr>
        <p:spPr/>
        <p:txBody>
          <a:bodyPr/>
          <a:lstStyle/>
          <a:p>
            <a:r>
              <a:rPr kumimoji="1" lang="en-US" altLang="zh-CN" dirty="0"/>
              <a:t>Outline/Table of content</a:t>
            </a:r>
            <a:endParaRPr kumimoji="1" lang="zh-CN" altLang="en-US" dirty="0"/>
          </a:p>
        </p:txBody>
      </p:sp>
      <p:sp>
        <p:nvSpPr>
          <p:cNvPr id="3" name="内容占位符 2">
            <a:extLst>
              <a:ext uri="{FF2B5EF4-FFF2-40B4-BE49-F238E27FC236}">
                <a16:creationId xmlns:a16="http://schemas.microsoft.com/office/drawing/2014/main" id="{7B8FFABA-D9E0-86E4-7210-473FD6C1638C}"/>
              </a:ext>
            </a:extLst>
          </p:cNvPr>
          <p:cNvSpPr>
            <a:spLocks noGrp="1"/>
          </p:cNvSpPr>
          <p:nvPr>
            <p:ph idx="1"/>
          </p:nvPr>
        </p:nvSpPr>
        <p:spPr/>
        <p:txBody>
          <a:bodyPr/>
          <a:lstStyle/>
          <a:p>
            <a:pPr>
              <a:buFont typeface="+mj-lt"/>
              <a:buAutoNum type="arabicPeriod"/>
            </a:pPr>
            <a:r>
              <a:rPr lang="en-CA" altLang="zh-CN" sz="2400" dirty="0"/>
              <a:t>Project Description</a:t>
            </a:r>
          </a:p>
          <a:p>
            <a:pPr>
              <a:buFont typeface="+mj-lt"/>
              <a:buAutoNum type="arabicPeriod"/>
            </a:pPr>
            <a:endParaRPr lang="en-CA" altLang="zh-CN" sz="2400" dirty="0"/>
          </a:p>
          <a:p>
            <a:pPr>
              <a:buFont typeface="+mj-lt"/>
              <a:buAutoNum type="arabicPeriod"/>
            </a:pPr>
            <a:r>
              <a:rPr lang="en-CA" altLang="zh-CN" sz="2400" dirty="0"/>
              <a:t>Program Features + Screenshots</a:t>
            </a:r>
          </a:p>
          <a:p>
            <a:pPr>
              <a:buFont typeface="+mj-lt"/>
              <a:buAutoNum type="arabicPeriod"/>
            </a:pPr>
            <a:endParaRPr lang="en-CA" altLang="zh-CN" sz="2400" dirty="0"/>
          </a:p>
          <a:p>
            <a:pPr>
              <a:buFont typeface="+mj-lt"/>
              <a:buAutoNum type="arabicPeriod"/>
            </a:pPr>
            <a:r>
              <a:rPr lang="en-CA" altLang="zh-CN" sz="2400" dirty="0"/>
              <a:t>Challenges Faced</a:t>
            </a:r>
          </a:p>
          <a:p>
            <a:pPr>
              <a:buFont typeface="+mj-lt"/>
              <a:buAutoNum type="arabicPeriod"/>
            </a:pPr>
            <a:endParaRPr lang="en-CA" altLang="zh-CN" sz="2400" dirty="0"/>
          </a:p>
          <a:p>
            <a:pPr>
              <a:buFont typeface="+mj-lt"/>
              <a:buAutoNum type="arabicPeriod"/>
            </a:pPr>
            <a:r>
              <a:rPr lang="en-CA" altLang="zh-CN" sz="2400" dirty="0"/>
              <a:t>Learning Outcomes</a:t>
            </a:r>
          </a:p>
          <a:p>
            <a:endParaRPr kumimoji="1" lang="zh-CN" altLang="en-US" dirty="0"/>
          </a:p>
        </p:txBody>
      </p:sp>
    </p:spTree>
    <p:extLst>
      <p:ext uri="{BB962C8B-B14F-4D97-AF65-F5344CB8AC3E}">
        <p14:creationId xmlns:p14="http://schemas.microsoft.com/office/powerpoint/2010/main" val="414466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D4786-FCCA-8FBC-2319-8BB71E891E26}"/>
              </a:ext>
            </a:extLst>
          </p:cNvPr>
          <p:cNvSpPr>
            <a:spLocks noGrp="1"/>
          </p:cNvSpPr>
          <p:nvPr>
            <p:ph type="title"/>
          </p:nvPr>
        </p:nvSpPr>
        <p:spPr/>
        <p:txBody>
          <a:bodyPr/>
          <a:lstStyle/>
          <a:p>
            <a:r>
              <a:rPr kumimoji="1" lang="en-US" altLang="zh-CN" dirty="0"/>
              <a:t>Project description</a:t>
            </a:r>
            <a:endParaRPr kumimoji="1" lang="zh-CN" altLang="en-US" dirty="0"/>
          </a:p>
        </p:txBody>
      </p:sp>
      <p:sp>
        <p:nvSpPr>
          <p:cNvPr id="3" name="内容占位符 2">
            <a:extLst>
              <a:ext uri="{FF2B5EF4-FFF2-40B4-BE49-F238E27FC236}">
                <a16:creationId xmlns:a16="http://schemas.microsoft.com/office/drawing/2014/main" id="{8884F9D0-0177-5BA1-54F3-9608037DC194}"/>
              </a:ext>
            </a:extLst>
          </p:cNvPr>
          <p:cNvSpPr>
            <a:spLocks noGrp="1"/>
          </p:cNvSpPr>
          <p:nvPr>
            <p:ph idx="1"/>
          </p:nvPr>
        </p:nvSpPr>
        <p:spPr/>
        <p:txBody>
          <a:bodyPr/>
          <a:lstStyle/>
          <a:p>
            <a:r>
              <a:rPr lang="en-US" altLang="zh-CN" sz="2000" kern="0" dirty="0" err="1">
                <a:effectLst/>
                <a:ea typeface="宋体" panose="02010600030101010101" pitchFamily="2" charset="-122"/>
                <a:cs typeface="Times New Roman" panose="02020603050405020304" pitchFamily="18" charset="0"/>
              </a:rPr>
              <a:t>LibraryProject</a:t>
            </a:r>
            <a:r>
              <a:rPr lang="en-US" altLang="zh-CN" sz="2000" kern="0" dirty="0">
                <a:effectLst/>
                <a:ea typeface="宋体" panose="02010600030101010101" pitchFamily="2" charset="-122"/>
                <a:cs typeface="Times New Roman" panose="02020603050405020304" pitchFamily="18" charset="0"/>
              </a:rPr>
              <a:t> is a Java-based application which allows to add or remove books and manage the inventory. Members can search for books, borrow them, and return them. The app maintains borrowing history, enforces return deadlines, and calculates fines for late returns.</a:t>
            </a:r>
            <a:endParaRPr lang="zh-CN" altLang="zh-CN" sz="2000" kern="100" dirty="0">
              <a:effectLst/>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1490846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231E0-9A05-82FD-EDD3-0158A10999D1}"/>
              </a:ext>
            </a:extLst>
          </p:cNvPr>
          <p:cNvSpPr>
            <a:spLocks noGrp="1"/>
          </p:cNvSpPr>
          <p:nvPr>
            <p:ph type="title"/>
          </p:nvPr>
        </p:nvSpPr>
        <p:spPr/>
        <p:txBody>
          <a:bodyPr/>
          <a:lstStyle/>
          <a:p>
            <a:r>
              <a:rPr kumimoji="1" lang="en-US" altLang="zh-CN" dirty="0"/>
              <a:t>Program Features</a:t>
            </a:r>
            <a:endParaRPr kumimoji="1" lang="zh-CN" altLang="en-US" dirty="0"/>
          </a:p>
        </p:txBody>
      </p:sp>
      <p:pic>
        <p:nvPicPr>
          <p:cNvPr id="11" name="内容占位符 10">
            <a:extLst>
              <a:ext uri="{FF2B5EF4-FFF2-40B4-BE49-F238E27FC236}">
                <a16:creationId xmlns:a16="http://schemas.microsoft.com/office/drawing/2014/main" id="{4B16DC07-089E-091B-BE3B-0C65EF3585BA}"/>
              </a:ext>
            </a:extLst>
          </p:cNvPr>
          <p:cNvPicPr>
            <a:picLocks noGrp="1" noChangeAspect="1"/>
          </p:cNvPicPr>
          <p:nvPr>
            <p:ph idx="1"/>
          </p:nvPr>
        </p:nvPicPr>
        <p:blipFill>
          <a:blip r:embed="rId2"/>
          <a:stretch>
            <a:fillRect/>
          </a:stretch>
        </p:blipFill>
        <p:spPr>
          <a:xfrm>
            <a:off x="8379916" y="2386642"/>
            <a:ext cx="3662532" cy="2204660"/>
          </a:xfrm>
        </p:spPr>
      </p:pic>
      <p:pic>
        <p:nvPicPr>
          <p:cNvPr id="13" name="图片 12">
            <a:extLst>
              <a:ext uri="{FF2B5EF4-FFF2-40B4-BE49-F238E27FC236}">
                <a16:creationId xmlns:a16="http://schemas.microsoft.com/office/drawing/2014/main" id="{E068A3FC-F513-9080-853E-F3442D4BB913}"/>
              </a:ext>
            </a:extLst>
          </p:cNvPr>
          <p:cNvPicPr>
            <a:picLocks noChangeAspect="1"/>
          </p:cNvPicPr>
          <p:nvPr/>
        </p:nvPicPr>
        <p:blipFill>
          <a:blip r:embed="rId3"/>
          <a:stretch>
            <a:fillRect/>
          </a:stretch>
        </p:blipFill>
        <p:spPr>
          <a:xfrm>
            <a:off x="8464378" y="4670726"/>
            <a:ext cx="3550716" cy="2219198"/>
          </a:xfrm>
          <a:prstGeom prst="rect">
            <a:avLst/>
          </a:prstGeom>
        </p:spPr>
      </p:pic>
      <p:pic>
        <p:nvPicPr>
          <p:cNvPr id="15" name="图片 14">
            <a:extLst>
              <a:ext uri="{FF2B5EF4-FFF2-40B4-BE49-F238E27FC236}">
                <a16:creationId xmlns:a16="http://schemas.microsoft.com/office/drawing/2014/main" id="{2EC61E95-07EE-EDB0-54FE-DC589A2DA9DC}"/>
              </a:ext>
            </a:extLst>
          </p:cNvPr>
          <p:cNvPicPr>
            <a:picLocks noChangeAspect="1"/>
          </p:cNvPicPr>
          <p:nvPr/>
        </p:nvPicPr>
        <p:blipFill>
          <a:blip r:embed="rId4"/>
          <a:stretch>
            <a:fillRect/>
          </a:stretch>
        </p:blipFill>
        <p:spPr>
          <a:xfrm>
            <a:off x="8374159" y="0"/>
            <a:ext cx="3668288" cy="2292680"/>
          </a:xfrm>
          <a:prstGeom prst="rect">
            <a:avLst/>
          </a:prstGeom>
        </p:spPr>
      </p:pic>
      <p:sp>
        <p:nvSpPr>
          <p:cNvPr id="16" name="文本框 15">
            <a:extLst>
              <a:ext uri="{FF2B5EF4-FFF2-40B4-BE49-F238E27FC236}">
                <a16:creationId xmlns:a16="http://schemas.microsoft.com/office/drawing/2014/main" id="{78A9538D-7D56-7F64-74BF-E2F5E52C1436}"/>
              </a:ext>
            </a:extLst>
          </p:cNvPr>
          <p:cNvSpPr txBox="1"/>
          <p:nvPr/>
        </p:nvSpPr>
        <p:spPr>
          <a:xfrm>
            <a:off x="1025611" y="1678756"/>
            <a:ext cx="5338119" cy="1323439"/>
          </a:xfrm>
          <a:prstGeom prst="rect">
            <a:avLst/>
          </a:prstGeom>
          <a:noFill/>
        </p:spPr>
        <p:txBody>
          <a:bodyPr wrap="square" rtlCol="0">
            <a:spAutoFit/>
          </a:bodyPr>
          <a:lstStyle/>
          <a:p>
            <a:r>
              <a:rPr kumimoji="1" lang="en-CA" altLang="zh-CN" sz="2000" dirty="0"/>
              <a:t>Hierarchical user system: Abstract User class extended by Member and Librarian. Each user type overrides the </a:t>
            </a:r>
            <a:r>
              <a:rPr kumimoji="1" lang="en-CA" altLang="zh-CN" sz="2000" dirty="0" err="1"/>
              <a:t>displayDetails</a:t>
            </a:r>
            <a:r>
              <a:rPr kumimoji="1" lang="en-CA" altLang="zh-CN" sz="2000" dirty="0"/>
              <a:t>() method to demonstrate runtime polymorphism.</a:t>
            </a:r>
            <a:endParaRPr kumimoji="1" lang="zh-CN" altLang="en-US" sz="2000" dirty="0"/>
          </a:p>
        </p:txBody>
      </p:sp>
      <p:pic>
        <p:nvPicPr>
          <p:cNvPr id="18" name="图片 17">
            <a:extLst>
              <a:ext uri="{FF2B5EF4-FFF2-40B4-BE49-F238E27FC236}">
                <a16:creationId xmlns:a16="http://schemas.microsoft.com/office/drawing/2014/main" id="{15212C51-2F33-2DD3-DBD2-79DF76C29D9A}"/>
              </a:ext>
            </a:extLst>
          </p:cNvPr>
          <p:cNvPicPr>
            <a:picLocks noChangeAspect="1"/>
          </p:cNvPicPr>
          <p:nvPr/>
        </p:nvPicPr>
        <p:blipFill>
          <a:blip r:embed="rId5"/>
          <a:stretch>
            <a:fillRect/>
          </a:stretch>
        </p:blipFill>
        <p:spPr>
          <a:xfrm>
            <a:off x="2075335" y="4315826"/>
            <a:ext cx="3682735" cy="2219198"/>
          </a:xfrm>
          <a:prstGeom prst="rect">
            <a:avLst/>
          </a:prstGeom>
        </p:spPr>
      </p:pic>
      <p:sp>
        <p:nvSpPr>
          <p:cNvPr id="19" name="文本框 18">
            <a:extLst>
              <a:ext uri="{FF2B5EF4-FFF2-40B4-BE49-F238E27FC236}">
                <a16:creationId xmlns:a16="http://schemas.microsoft.com/office/drawing/2014/main" id="{EB34A060-A241-EF47-A66D-D69870ECDC60}"/>
              </a:ext>
            </a:extLst>
          </p:cNvPr>
          <p:cNvSpPr txBox="1"/>
          <p:nvPr/>
        </p:nvSpPr>
        <p:spPr>
          <a:xfrm>
            <a:off x="838200" y="5016843"/>
            <a:ext cx="2448697" cy="369332"/>
          </a:xfrm>
          <a:prstGeom prst="rect">
            <a:avLst/>
          </a:prstGeom>
          <a:noFill/>
        </p:spPr>
        <p:txBody>
          <a:bodyPr wrap="square" rtlCol="0">
            <a:spAutoFit/>
          </a:bodyPr>
          <a:lstStyle/>
          <a:p>
            <a:r>
              <a:rPr kumimoji="1" lang="en-US" altLang="zh-CN" dirty="0"/>
              <a:t>Example :</a:t>
            </a:r>
            <a:endParaRPr kumimoji="1" lang="zh-CN" altLang="en-US" dirty="0"/>
          </a:p>
        </p:txBody>
      </p:sp>
    </p:spTree>
    <p:extLst>
      <p:ext uri="{BB962C8B-B14F-4D97-AF65-F5344CB8AC3E}">
        <p14:creationId xmlns:p14="http://schemas.microsoft.com/office/powerpoint/2010/main" val="323283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4EBBD-F4D9-24D8-2503-72C5E7D46A81}"/>
              </a:ext>
            </a:extLst>
          </p:cNvPr>
          <p:cNvSpPr>
            <a:spLocks noGrp="1"/>
          </p:cNvSpPr>
          <p:nvPr>
            <p:ph type="title"/>
          </p:nvPr>
        </p:nvSpPr>
        <p:spPr/>
        <p:txBody>
          <a:bodyPr/>
          <a:lstStyle/>
          <a:p>
            <a:r>
              <a:rPr kumimoji="1" lang="en-US" altLang="zh-CN" dirty="0"/>
              <a:t>Program Features</a:t>
            </a:r>
            <a:endParaRPr kumimoji="1" lang="zh-CN" altLang="en-US" dirty="0"/>
          </a:p>
        </p:txBody>
      </p:sp>
      <p:sp>
        <p:nvSpPr>
          <p:cNvPr id="3" name="内容占位符 2">
            <a:extLst>
              <a:ext uri="{FF2B5EF4-FFF2-40B4-BE49-F238E27FC236}">
                <a16:creationId xmlns:a16="http://schemas.microsoft.com/office/drawing/2014/main" id="{456EB4AF-4957-A01B-F4EB-235C5923F964}"/>
              </a:ext>
            </a:extLst>
          </p:cNvPr>
          <p:cNvSpPr>
            <a:spLocks noGrp="1"/>
          </p:cNvSpPr>
          <p:nvPr>
            <p:ph idx="1"/>
          </p:nvPr>
        </p:nvSpPr>
        <p:spPr>
          <a:xfrm>
            <a:off x="838200" y="1825625"/>
            <a:ext cx="4450492" cy="1943186"/>
          </a:xfrm>
        </p:spPr>
        <p:txBody>
          <a:bodyPr>
            <a:normAutofit/>
          </a:bodyPr>
          <a:lstStyle/>
          <a:p>
            <a:r>
              <a:rPr kumimoji="1" lang="en-CA" altLang="zh-CN" sz="2000" dirty="0"/>
              <a:t>Library Item Classification :  The abstract class </a:t>
            </a:r>
            <a:r>
              <a:rPr kumimoji="1" lang="en-CA" altLang="zh-CN" sz="2000" dirty="0" err="1"/>
              <a:t>LibraryItem</a:t>
            </a:r>
            <a:r>
              <a:rPr kumimoji="1" lang="en-CA" altLang="zh-CN" sz="2000" dirty="0"/>
              <a:t> defines shared properties of all items. Book and Magazine extend this class.</a:t>
            </a:r>
            <a:endParaRPr kumimoji="1" lang="zh-CN" altLang="en-US" sz="2000" dirty="0"/>
          </a:p>
        </p:txBody>
      </p:sp>
      <p:pic>
        <p:nvPicPr>
          <p:cNvPr id="5" name="图片 4">
            <a:extLst>
              <a:ext uri="{FF2B5EF4-FFF2-40B4-BE49-F238E27FC236}">
                <a16:creationId xmlns:a16="http://schemas.microsoft.com/office/drawing/2014/main" id="{858AAE94-F29D-7CBD-8F3D-80098326100F}"/>
              </a:ext>
            </a:extLst>
          </p:cNvPr>
          <p:cNvPicPr>
            <a:picLocks noChangeAspect="1"/>
          </p:cNvPicPr>
          <p:nvPr/>
        </p:nvPicPr>
        <p:blipFill>
          <a:blip r:embed="rId2"/>
          <a:stretch>
            <a:fillRect/>
          </a:stretch>
        </p:blipFill>
        <p:spPr>
          <a:xfrm>
            <a:off x="8091615" y="-2188"/>
            <a:ext cx="3647303" cy="2279565"/>
          </a:xfrm>
          <a:prstGeom prst="rect">
            <a:avLst/>
          </a:prstGeom>
        </p:spPr>
      </p:pic>
      <p:pic>
        <p:nvPicPr>
          <p:cNvPr id="7" name="图片 6">
            <a:extLst>
              <a:ext uri="{FF2B5EF4-FFF2-40B4-BE49-F238E27FC236}">
                <a16:creationId xmlns:a16="http://schemas.microsoft.com/office/drawing/2014/main" id="{D3088388-67CF-DF43-6F16-BE7F74CD724D}"/>
              </a:ext>
            </a:extLst>
          </p:cNvPr>
          <p:cNvPicPr>
            <a:picLocks noChangeAspect="1"/>
          </p:cNvPicPr>
          <p:nvPr/>
        </p:nvPicPr>
        <p:blipFill>
          <a:blip r:embed="rId3"/>
          <a:stretch>
            <a:fillRect/>
          </a:stretch>
        </p:blipFill>
        <p:spPr>
          <a:xfrm>
            <a:off x="8091614" y="2277377"/>
            <a:ext cx="3647304" cy="2279565"/>
          </a:xfrm>
          <a:prstGeom prst="rect">
            <a:avLst/>
          </a:prstGeom>
        </p:spPr>
      </p:pic>
      <p:pic>
        <p:nvPicPr>
          <p:cNvPr id="9" name="图片 8">
            <a:extLst>
              <a:ext uri="{FF2B5EF4-FFF2-40B4-BE49-F238E27FC236}">
                <a16:creationId xmlns:a16="http://schemas.microsoft.com/office/drawing/2014/main" id="{C4D11D03-13F8-CECF-4309-D42B6A41D939}"/>
              </a:ext>
            </a:extLst>
          </p:cNvPr>
          <p:cNvPicPr>
            <a:picLocks noChangeAspect="1"/>
          </p:cNvPicPr>
          <p:nvPr/>
        </p:nvPicPr>
        <p:blipFill>
          <a:blip r:embed="rId4"/>
          <a:stretch>
            <a:fillRect/>
          </a:stretch>
        </p:blipFill>
        <p:spPr>
          <a:xfrm>
            <a:off x="8091614" y="4556941"/>
            <a:ext cx="3647305" cy="2279566"/>
          </a:xfrm>
          <a:prstGeom prst="rect">
            <a:avLst/>
          </a:prstGeom>
        </p:spPr>
      </p:pic>
      <p:pic>
        <p:nvPicPr>
          <p:cNvPr id="11" name="图片 10">
            <a:extLst>
              <a:ext uri="{FF2B5EF4-FFF2-40B4-BE49-F238E27FC236}">
                <a16:creationId xmlns:a16="http://schemas.microsoft.com/office/drawing/2014/main" id="{D41F5E2F-43BA-0619-07ED-2AC7001F7A30}"/>
              </a:ext>
            </a:extLst>
          </p:cNvPr>
          <p:cNvPicPr>
            <a:picLocks noChangeAspect="1"/>
          </p:cNvPicPr>
          <p:nvPr/>
        </p:nvPicPr>
        <p:blipFill>
          <a:blip r:embed="rId5"/>
          <a:stretch>
            <a:fillRect/>
          </a:stretch>
        </p:blipFill>
        <p:spPr>
          <a:xfrm>
            <a:off x="2853999" y="3768811"/>
            <a:ext cx="4869388" cy="2941347"/>
          </a:xfrm>
          <a:prstGeom prst="rect">
            <a:avLst/>
          </a:prstGeom>
        </p:spPr>
      </p:pic>
      <p:sp>
        <p:nvSpPr>
          <p:cNvPr id="12" name="文本框 11">
            <a:extLst>
              <a:ext uri="{FF2B5EF4-FFF2-40B4-BE49-F238E27FC236}">
                <a16:creationId xmlns:a16="http://schemas.microsoft.com/office/drawing/2014/main" id="{D3AE26CB-71BF-8299-39CF-AE73A98263CD}"/>
              </a:ext>
            </a:extLst>
          </p:cNvPr>
          <p:cNvSpPr txBox="1"/>
          <p:nvPr/>
        </p:nvSpPr>
        <p:spPr>
          <a:xfrm>
            <a:off x="1346886" y="4658497"/>
            <a:ext cx="1507113" cy="369332"/>
          </a:xfrm>
          <a:prstGeom prst="rect">
            <a:avLst/>
          </a:prstGeom>
          <a:noFill/>
        </p:spPr>
        <p:txBody>
          <a:bodyPr wrap="square" rtlCol="0">
            <a:spAutoFit/>
          </a:bodyPr>
          <a:lstStyle/>
          <a:p>
            <a:r>
              <a:rPr kumimoji="1" lang="en-US" altLang="zh-CN" dirty="0"/>
              <a:t>Example :</a:t>
            </a:r>
            <a:endParaRPr kumimoji="1" lang="zh-CN" altLang="en-US" dirty="0"/>
          </a:p>
        </p:txBody>
      </p:sp>
    </p:spTree>
    <p:extLst>
      <p:ext uri="{BB962C8B-B14F-4D97-AF65-F5344CB8AC3E}">
        <p14:creationId xmlns:p14="http://schemas.microsoft.com/office/powerpoint/2010/main" val="60072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9289B-7051-D848-0EDC-8872E7119529}"/>
              </a:ext>
            </a:extLst>
          </p:cNvPr>
          <p:cNvSpPr>
            <a:spLocks noGrp="1"/>
          </p:cNvSpPr>
          <p:nvPr>
            <p:ph type="title"/>
          </p:nvPr>
        </p:nvSpPr>
        <p:spPr/>
        <p:txBody>
          <a:bodyPr/>
          <a:lstStyle/>
          <a:p>
            <a:r>
              <a:rPr kumimoji="1" lang="en-US" altLang="zh-CN" dirty="0"/>
              <a:t>Program Features</a:t>
            </a:r>
            <a:endParaRPr kumimoji="1" lang="zh-CN" altLang="en-US" dirty="0"/>
          </a:p>
        </p:txBody>
      </p:sp>
      <p:sp>
        <p:nvSpPr>
          <p:cNvPr id="3" name="内容占位符 2">
            <a:extLst>
              <a:ext uri="{FF2B5EF4-FFF2-40B4-BE49-F238E27FC236}">
                <a16:creationId xmlns:a16="http://schemas.microsoft.com/office/drawing/2014/main" id="{CE478FC9-F591-AC67-52DE-5E28C9A00BDE}"/>
              </a:ext>
            </a:extLst>
          </p:cNvPr>
          <p:cNvSpPr>
            <a:spLocks noGrp="1"/>
          </p:cNvSpPr>
          <p:nvPr>
            <p:ph idx="1"/>
          </p:nvPr>
        </p:nvSpPr>
        <p:spPr>
          <a:xfrm>
            <a:off x="838200" y="1825625"/>
            <a:ext cx="4734697" cy="4351338"/>
          </a:xfrm>
        </p:spPr>
        <p:txBody>
          <a:bodyPr>
            <a:normAutofit/>
          </a:bodyPr>
          <a:lstStyle/>
          <a:p>
            <a:r>
              <a:rPr kumimoji="1" lang="en-US" altLang="zh-CN" sz="2000" dirty="0"/>
              <a:t>Borrowable interface : Allows items to use </a:t>
            </a:r>
            <a:r>
              <a:rPr kumimoji="1" lang="en-US" altLang="zh-CN" sz="2000" dirty="0" err="1"/>
              <a:t>borrowItem</a:t>
            </a:r>
            <a:r>
              <a:rPr kumimoji="1" lang="en-US" altLang="zh-CN" sz="2000" dirty="0"/>
              <a:t>() and </a:t>
            </a:r>
            <a:r>
              <a:rPr kumimoji="1" lang="en-US" altLang="zh-CN" sz="2000" dirty="0" err="1"/>
              <a:t>returnItem</a:t>
            </a:r>
            <a:r>
              <a:rPr kumimoji="1" lang="en-US" altLang="zh-CN" sz="2000" dirty="0"/>
              <a:t>() methods</a:t>
            </a:r>
          </a:p>
          <a:p>
            <a:endParaRPr kumimoji="1" lang="en-US" altLang="zh-CN" sz="2000" dirty="0"/>
          </a:p>
          <a:p>
            <a:endParaRPr kumimoji="1" lang="en-US" altLang="zh-CN" sz="2000" dirty="0"/>
          </a:p>
          <a:p>
            <a:r>
              <a:rPr kumimoji="1" lang="en-CA" altLang="zh-CN" sz="2000" dirty="0" err="1"/>
              <a:t>FileManager</a:t>
            </a:r>
            <a:r>
              <a:rPr kumimoji="1" lang="en-CA" altLang="zh-CN" sz="2000" dirty="0"/>
              <a:t> :  The system uses </a:t>
            </a:r>
            <a:r>
              <a:rPr kumimoji="1" lang="en-CA" altLang="zh-CN" sz="2000" dirty="0" err="1"/>
              <a:t>LibraryFileManager</a:t>
            </a:r>
            <a:r>
              <a:rPr kumimoji="1" lang="en-CA" altLang="zh-CN" sz="2000" dirty="0"/>
              <a:t> to save borrow logs and load items from files.      </a:t>
            </a:r>
          </a:p>
          <a:p>
            <a:pPr marL="0" indent="0">
              <a:buNone/>
            </a:pPr>
            <a:r>
              <a:rPr kumimoji="1" lang="en-CA" altLang="zh-CN" sz="2000" dirty="0"/>
              <a:t>Example:</a:t>
            </a:r>
            <a:endParaRPr kumimoji="1" lang="zh-CN" altLang="en-US" sz="2000" dirty="0"/>
          </a:p>
        </p:txBody>
      </p:sp>
      <p:pic>
        <p:nvPicPr>
          <p:cNvPr id="5" name="图片 4">
            <a:extLst>
              <a:ext uri="{FF2B5EF4-FFF2-40B4-BE49-F238E27FC236}">
                <a16:creationId xmlns:a16="http://schemas.microsoft.com/office/drawing/2014/main" id="{79441844-49A8-246A-0849-DC34F50E1C6F}"/>
              </a:ext>
            </a:extLst>
          </p:cNvPr>
          <p:cNvPicPr>
            <a:picLocks noChangeAspect="1"/>
          </p:cNvPicPr>
          <p:nvPr/>
        </p:nvPicPr>
        <p:blipFill>
          <a:blip r:embed="rId2"/>
          <a:stretch>
            <a:fillRect/>
          </a:stretch>
        </p:blipFill>
        <p:spPr>
          <a:xfrm>
            <a:off x="5684108" y="638750"/>
            <a:ext cx="3889464" cy="2238813"/>
          </a:xfrm>
          <a:prstGeom prst="rect">
            <a:avLst/>
          </a:prstGeom>
        </p:spPr>
      </p:pic>
      <p:pic>
        <p:nvPicPr>
          <p:cNvPr id="7" name="图片 6">
            <a:extLst>
              <a:ext uri="{FF2B5EF4-FFF2-40B4-BE49-F238E27FC236}">
                <a16:creationId xmlns:a16="http://schemas.microsoft.com/office/drawing/2014/main" id="{03F3671E-B1FA-FD77-5409-9FDB12FCDFE7}"/>
              </a:ext>
            </a:extLst>
          </p:cNvPr>
          <p:cNvPicPr>
            <a:picLocks noChangeAspect="1"/>
          </p:cNvPicPr>
          <p:nvPr/>
        </p:nvPicPr>
        <p:blipFill>
          <a:blip r:embed="rId3"/>
          <a:stretch>
            <a:fillRect/>
          </a:stretch>
        </p:blipFill>
        <p:spPr>
          <a:xfrm>
            <a:off x="5684108" y="3079967"/>
            <a:ext cx="3917682" cy="2357005"/>
          </a:xfrm>
          <a:prstGeom prst="rect">
            <a:avLst/>
          </a:prstGeom>
        </p:spPr>
      </p:pic>
      <p:pic>
        <p:nvPicPr>
          <p:cNvPr id="9" name="图片 8">
            <a:extLst>
              <a:ext uri="{FF2B5EF4-FFF2-40B4-BE49-F238E27FC236}">
                <a16:creationId xmlns:a16="http://schemas.microsoft.com/office/drawing/2014/main" id="{CE2113C2-D455-EDD7-BFEF-0A4B36C16394}"/>
              </a:ext>
            </a:extLst>
          </p:cNvPr>
          <p:cNvPicPr>
            <a:picLocks noChangeAspect="1"/>
          </p:cNvPicPr>
          <p:nvPr/>
        </p:nvPicPr>
        <p:blipFill>
          <a:blip r:embed="rId4"/>
          <a:stretch>
            <a:fillRect/>
          </a:stretch>
        </p:blipFill>
        <p:spPr>
          <a:xfrm>
            <a:off x="1956146" y="4577667"/>
            <a:ext cx="3397245" cy="2133649"/>
          </a:xfrm>
          <a:prstGeom prst="rect">
            <a:avLst/>
          </a:prstGeom>
        </p:spPr>
      </p:pic>
    </p:spTree>
    <p:extLst>
      <p:ext uri="{BB962C8B-B14F-4D97-AF65-F5344CB8AC3E}">
        <p14:creationId xmlns:p14="http://schemas.microsoft.com/office/powerpoint/2010/main" val="271337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954CE-D13E-6C9B-72EA-68AF7D14DFEA}"/>
              </a:ext>
            </a:extLst>
          </p:cNvPr>
          <p:cNvSpPr>
            <a:spLocks noGrp="1"/>
          </p:cNvSpPr>
          <p:nvPr>
            <p:ph type="title"/>
          </p:nvPr>
        </p:nvSpPr>
        <p:spPr/>
        <p:txBody>
          <a:bodyPr/>
          <a:lstStyle/>
          <a:p>
            <a:r>
              <a:rPr kumimoji="1" lang="en-US" altLang="zh-CN" dirty="0"/>
              <a:t>Program Features</a:t>
            </a:r>
            <a:endParaRPr kumimoji="1" lang="zh-CN" altLang="en-US" dirty="0"/>
          </a:p>
        </p:txBody>
      </p:sp>
      <p:sp>
        <p:nvSpPr>
          <p:cNvPr id="3" name="内容占位符 2">
            <a:extLst>
              <a:ext uri="{FF2B5EF4-FFF2-40B4-BE49-F238E27FC236}">
                <a16:creationId xmlns:a16="http://schemas.microsoft.com/office/drawing/2014/main" id="{756E0818-1333-F15E-306C-D3606A9B3923}"/>
              </a:ext>
            </a:extLst>
          </p:cNvPr>
          <p:cNvSpPr>
            <a:spLocks noGrp="1"/>
          </p:cNvSpPr>
          <p:nvPr>
            <p:ph idx="1"/>
          </p:nvPr>
        </p:nvSpPr>
        <p:spPr>
          <a:xfrm>
            <a:off x="838200" y="1825625"/>
            <a:ext cx="4104503" cy="4351338"/>
          </a:xfrm>
        </p:spPr>
        <p:txBody>
          <a:bodyPr>
            <a:normAutofit/>
          </a:bodyPr>
          <a:lstStyle/>
          <a:p>
            <a:r>
              <a:rPr kumimoji="1" lang="en-US" altLang="zh-CN" sz="2000" dirty="0"/>
              <a:t>Library : Use stream and lambda to search items</a:t>
            </a:r>
          </a:p>
          <a:p>
            <a:endParaRPr kumimoji="1" lang="en-US" altLang="zh-CN" sz="2000" dirty="0"/>
          </a:p>
          <a:p>
            <a:endParaRPr kumimoji="1" lang="en-US" altLang="zh-CN" sz="2000" dirty="0"/>
          </a:p>
          <a:p>
            <a:r>
              <a:rPr kumimoji="1" lang="en-US" altLang="zh-CN" sz="2000" dirty="0" err="1"/>
              <a:t>LibraryItemComparator</a:t>
            </a:r>
            <a:r>
              <a:rPr kumimoji="1" lang="en-US" altLang="zh-CN" sz="2000" dirty="0"/>
              <a:t> : Compare  items by title first, than with year</a:t>
            </a:r>
          </a:p>
        </p:txBody>
      </p:sp>
      <p:pic>
        <p:nvPicPr>
          <p:cNvPr id="5" name="图片 4">
            <a:extLst>
              <a:ext uri="{FF2B5EF4-FFF2-40B4-BE49-F238E27FC236}">
                <a16:creationId xmlns:a16="http://schemas.microsoft.com/office/drawing/2014/main" id="{CB48131F-16AA-5497-0A4F-5B75A479B367}"/>
              </a:ext>
            </a:extLst>
          </p:cNvPr>
          <p:cNvPicPr>
            <a:picLocks noChangeAspect="1"/>
          </p:cNvPicPr>
          <p:nvPr/>
        </p:nvPicPr>
        <p:blipFill>
          <a:blip r:embed="rId2"/>
          <a:stretch>
            <a:fillRect/>
          </a:stretch>
        </p:blipFill>
        <p:spPr>
          <a:xfrm>
            <a:off x="5422559" y="809840"/>
            <a:ext cx="3653480" cy="2283425"/>
          </a:xfrm>
          <a:prstGeom prst="rect">
            <a:avLst/>
          </a:prstGeom>
        </p:spPr>
      </p:pic>
      <p:pic>
        <p:nvPicPr>
          <p:cNvPr id="7" name="图片 6">
            <a:extLst>
              <a:ext uri="{FF2B5EF4-FFF2-40B4-BE49-F238E27FC236}">
                <a16:creationId xmlns:a16="http://schemas.microsoft.com/office/drawing/2014/main" id="{85EB3CC4-8C4D-7193-3145-CE2489B11CC9}"/>
              </a:ext>
            </a:extLst>
          </p:cNvPr>
          <p:cNvPicPr>
            <a:picLocks noChangeAspect="1"/>
          </p:cNvPicPr>
          <p:nvPr/>
        </p:nvPicPr>
        <p:blipFill>
          <a:blip r:embed="rId3"/>
          <a:stretch>
            <a:fillRect/>
          </a:stretch>
        </p:blipFill>
        <p:spPr>
          <a:xfrm>
            <a:off x="5422559" y="3236140"/>
            <a:ext cx="3653480" cy="2283425"/>
          </a:xfrm>
          <a:prstGeom prst="rect">
            <a:avLst/>
          </a:prstGeom>
        </p:spPr>
      </p:pic>
    </p:spTree>
    <p:extLst>
      <p:ext uri="{BB962C8B-B14F-4D97-AF65-F5344CB8AC3E}">
        <p14:creationId xmlns:p14="http://schemas.microsoft.com/office/powerpoint/2010/main" val="1712374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6EA7C-AA9E-4EE1-16EE-F8EE00656DB8}"/>
              </a:ext>
            </a:extLst>
          </p:cNvPr>
          <p:cNvSpPr>
            <a:spLocks noGrp="1"/>
          </p:cNvSpPr>
          <p:nvPr>
            <p:ph type="title"/>
          </p:nvPr>
        </p:nvSpPr>
        <p:spPr/>
        <p:txBody>
          <a:bodyPr/>
          <a:lstStyle/>
          <a:p>
            <a:r>
              <a:rPr kumimoji="1" lang="en-US" altLang="zh-CN" dirty="0"/>
              <a:t>Challenges</a:t>
            </a:r>
            <a:endParaRPr kumimoji="1" lang="zh-CN" altLang="en-US" dirty="0"/>
          </a:p>
        </p:txBody>
      </p:sp>
      <p:sp>
        <p:nvSpPr>
          <p:cNvPr id="3" name="内容占位符 2">
            <a:extLst>
              <a:ext uri="{FF2B5EF4-FFF2-40B4-BE49-F238E27FC236}">
                <a16:creationId xmlns:a16="http://schemas.microsoft.com/office/drawing/2014/main" id="{FA1335FF-10EF-E9D1-0041-875F1B79134F}"/>
              </a:ext>
            </a:extLst>
          </p:cNvPr>
          <p:cNvSpPr>
            <a:spLocks noGrp="1"/>
          </p:cNvSpPr>
          <p:nvPr>
            <p:ph idx="1"/>
          </p:nvPr>
        </p:nvSpPr>
        <p:spPr/>
        <p:txBody>
          <a:bodyPr/>
          <a:lstStyle/>
          <a:p>
            <a:r>
              <a:rPr kumimoji="1" lang="en-US" altLang="zh-CN" dirty="0"/>
              <a:t>What function give to each class</a:t>
            </a:r>
          </a:p>
          <a:p>
            <a:endParaRPr kumimoji="1" lang="en-US" altLang="zh-CN" dirty="0"/>
          </a:p>
          <a:p>
            <a:r>
              <a:rPr kumimoji="1" lang="en-US" altLang="zh-CN" dirty="0"/>
              <a:t>Make sure all the requirements are archived </a:t>
            </a:r>
          </a:p>
          <a:p>
            <a:endParaRPr kumimoji="1" lang="en-US" altLang="zh-CN" dirty="0"/>
          </a:p>
          <a:p>
            <a:r>
              <a:rPr kumimoji="1" lang="en-US" altLang="zh-CN" dirty="0"/>
              <a:t>How to implements file I/O methods correctly</a:t>
            </a:r>
          </a:p>
          <a:p>
            <a:endParaRPr kumimoji="1" lang="en-US" altLang="zh-CN" dirty="0"/>
          </a:p>
        </p:txBody>
      </p:sp>
    </p:spTree>
    <p:extLst>
      <p:ext uri="{BB962C8B-B14F-4D97-AF65-F5344CB8AC3E}">
        <p14:creationId xmlns:p14="http://schemas.microsoft.com/office/powerpoint/2010/main" val="274892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6CAB2-6F20-2CD0-7DC8-87B3D2EA6091}"/>
              </a:ext>
            </a:extLst>
          </p:cNvPr>
          <p:cNvSpPr>
            <a:spLocks noGrp="1"/>
          </p:cNvSpPr>
          <p:nvPr>
            <p:ph type="title"/>
          </p:nvPr>
        </p:nvSpPr>
        <p:spPr/>
        <p:txBody>
          <a:bodyPr/>
          <a:lstStyle/>
          <a:p>
            <a:r>
              <a:rPr kumimoji="1" lang="en-US" altLang="zh-CN" dirty="0"/>
              <a:t>Learning Outcomes</a:t>
            </a:r>
            <a:endParaRPr kumimoji="1" lang="zh-CN" altLang="en-US" dirty="0"/>
          </a:p>
        </p:txBody>
      </p:sp>
      <p:sp>
        <p:nvSpPr>
          <p:cNvPr id="3" name="内容占位符 2">
            <a:extLst>
              <a:ext uri="{FF2B5EF4-FFF2-40B4-BE49-F238E27FC236}">
                <a16:creationId xmlns:a16="http://schemas.microsoft.com/office/drawing/2014/main" id="{FD846BF8-EE6E-E834-14CF-4372CA010470}"/>
              </a:ext>
            </a:extLst>
          </p:cNvPr>
          <p:cNvSpPr>
            <a:spLocks noGrp="1"/>
          </p:cNvSpPr>
          <p:nvPr>
            <p:ph idx="1"/>
          </p:nvPr>
        </p:nvSpPr>
        <p:spPr/>
        <p:txBody>
          <a:bodyPr/>
          <a:lstStyle/>
          <a:p>
            <a:r>
              <a:rPr kumimoji="1" lang="en-US" altLang="zh-CN" dirty="0"/>
              <a:t>How to use Junit testing quicker</a:t>
            </a:r>
          </a:p>
          <a:p>
            <a:endParaRPr kumimoji="1" lang="en-US" altLang="zh-CN" dirty="0"/>
          </a:p>
          <a:p>
            <a:r>
              <a:rPr kumimoji="1" lang="en-US" altLang="zh-CN" dirty="0"/>
              <a:t>More experience about inheritance and abstract methods</a:t>
            </a:r>
          </a:p>
          <a:p>
            <a:endParaRPr kumimoji="1" lang="en-US" altLang="zh-CN" dirty="0"/>
          </a:p>
          <a:p>
            <a:r>
              <a:rPr kumimoji="1" lang="en-US" altLang="zh-CN"/>
              <a:t>Create better </a:t>
            </a:r>
            <a:r>
              <a:rPr kumimoji="1" lang="en-US" altLang="zh-CN" dirty="0"/>
              <a:t>java doc for a method</a:t>
            </a:r>
          </a:p>
        </p:txBody>
      </p:sp>
    </p:spTree>
    <p:extLst>
      <p:ext uri="{BB962C8B-B14F-4D97-AF65-F5344CB8AC3E}">
        <p14:creationId xmlns:p14="http://schemas.microsoft.com/office/powerpoint/2010/main" val="21470761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234</Words>
  <Application>Microsoft Macintosh PowerPoint</Application>
  <PresentationFormat>宽屏</PresentationFormat>
  <Paragraphs>42</Paragraphs>
  <Slides>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等线 Light</vt:lpstr>
      <vt:lpstr>Arial</vt:lpstr>
      <vt:lpstr>Office 主题​​</vt:lpstr>
      <vt:lpstr>LibraryProject</vt:lpstr>
      <vt:lpstr>Outline/Table of content</vt:lpstr>
      <vt:lpstr>Project description</vt:lpstr>
      <vt:lpstr>Program Features</vt:lpstr>
      <vt:lpstr>Program Features</vt:lpstr>
      <vt:lpstr>Program Features</vt:lpstr>
      <vt:lpstr>Program Features</vt:lpstr>
      <vt:lpstr>Challenges</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LibraryProject</dc:title>
  <dc:creator>Liu, Yixin</dc:creator>
  <cp:lastModifiedBy>Liu, Yixin</cp:lastModifiedBy>
  <cp:revision>2</cp:revision>
  <dcterms:created xsi:type="dcterms:W3CDTF">2025-05-12T01:30:39Z</dcterms:created>
  <dcterms:modified xsi:type="dcterms:W3CDTF">2025-05-12T03:52:18Z</dcterms:modified>
</cp:coreProperties>
</file>